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40" r:id="rId3"/>
    <p:sldMasterId id="2147483744" r:id="rId4"/>
    <p:sldMasterId id="2147483748" r:id="rId5"/>
  </p:sldMasterIdLst>
  <p:notesMasterIdLst>
    <p:notesMasterId r:id="rId17"/>
  </p:notesMasterIdLst>
  <p:handoutMasterIdLst>
    <p:handoutMasterId r:id="rId18"/>
  </p:handoutMasterIdLst>
  <p:sldIdLst>
    <p:sldId id="256" r:id="rId6"/>
    <p:sldId id="309" r:id="rId7"/>
    <p:sldId id="310" r:id="rId8"/>
    <p:sldId id="321" r:id="rId9"/>
    <p:sldId id="312" r:id="rId10"/>
    <p:sldId id="318" r:id="rId11"/>
    <p:sldId id="322" r:id="rId12"/>
    <p:sldId id="319" r:id="rId13"/>
    <p:sldId id="314" r:id="rId14"/>
    <p:sldId id="317" r:id="rId15"/>
    <p:sldId id="31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land Klees" initials="RK [3] [2] [2] [2]" lastIdx="1" clrIdx="6">
    <p:extLst/>
  </p:cmAuthor>
  <p:cmAuthor id="1" name="Roland Klees" initials="RK" lastIdx="1" clrIdx="0">
    <p:extLst/>
  </p:cmAuthor>
  <p:cmAuthor id="2" name="Roland Klees" initials="RK [2]" lastIdx="1" clrIdx="1">
    <p:extLst/>
  </p:cmAuthor>
  <p:cmAuthor id="3" name="Roland Klees" initials="RK [3]" lastIdx="1" clrIdx="2">
    <p:extLst/>
  </p:cmAuthor>
  <p:cmAuthor id="4" name="Roland Klees" initials="RK [3] [2]" lastIdx="1" clrIdx="3">
    <p:extLst/>
  </p:cmAuthor>
  <p:cmAuthor id="5" name="Roland Klees" initials="RK [3] [2] [2]" lastIdx="1" clrIdx="4">
    <p:extLst/>
  </p:cmAuthor>
  <p:cmAuthor id="6" name="Roland Klees" initials="RK [3] [2] [3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6"/>
    <a:srgbClr val="FF00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8" autoAdjust="0"/>
    <p:restoredTop sz="76567" autoAdjust="0"/>
  </p:normalViewPr>
  <p:slideViewPr>
    <p:cSldViewPr snapToGrid="0" snapToObjects="1">
      <p:cViewPr varScale="1">
        <p:scale>
          <a:sx n="81" d="100"/>
          <a:sy n="81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B52F-F8D7-9F47-AA3E-D507985842C1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0891E-E242-544D-8FD7-2555CDC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60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891E-E242-544D-8FD7-2555CDC33CE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657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891E-E242-544D-8FD7-2555CDC33CE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00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891E-E242-544D-8FD7-2555CDC33CE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38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3 elementen</a:t>
            </a:r>
            <a:r>
              <a:rPr lang="nl-NL" baseline="0" dirty="0" smtClean="0"/>
              <a:t> van een GI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891E-E242-544D-8FD7-2555CDC33CE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3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Naast</a:t>
            </a:r>
            <a:r>
              <a:rPr lang="nl-NL" baseline="0" dirty="0" smtClean="0"/>
              <a:t> input data, satellietmodellen en berekeningsstrategie zijn er belangrijke verschillen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891E-E242-544D-8FD7-2555CDC33CE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00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891E-E242-544D-8FD7-2555CDC33CE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00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891E-E242-544D-8FD7-2555CDC33CE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00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NLGEO2004: corrector </a:t>
            </a:r>
            <a:r>
              <a:rPr lang="nl-NL" baseline="0" dirty="0" err="1" smtClean="0"/>
              <a:t>surface</a:t>
            </a:r>
            <a:r>
              <a:rPr lang="nl-NL" baseline="0" dirty="0" smtClean="0"/>
              <a:t> +/- 65 cm: langgolvige fout in satellietmodel, nieuw corrector </a:t>
            </a:r>
            <a:r>
              <a:rPr lang="nl-NL" baseline="0" dirty="0" err="1" smtClean="0"/>
              <a:t>surface</a:t>
            </a:r>
            <a:r>
              <a:rPr lang="nl-NL" baseline="0" dirty="0" smtClean="0"/>
              <a:t> betere lokale fit.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891E-E242-544D-8FD7-2555CDC33CE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00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891E-E242-544D-8FD7-2555CDC33CE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00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Maar ook:</a:t>
            </a:r>
            <a:r>
              <a:rPr lang="nl-NL" baseline="0" dirty="0" smtClean="0"/>
              <a:t> andere realisatie ETRS89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891E-E242-544D-8FD7-2555CDC33CE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00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822995"/>
            <a:ext cx="7265534" cy="2972717"/>
          </a:xfrm>
        </p:spPr>
        <p:txBody>
          <a:bodyPr>
            <a:noAutofit/>
          </a:bodyPr>
          <a:lstStyle>
            <a:lvl1pPr algn="l">
              <a:defRPr sz="78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4271063"/>
            <a:ext cx="7067378" cy="13677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6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>
                <a:solidFill>
                  <a:prstClr val="black"/>
                </a:solidFill>
              </a:rPr>
              <a:pPr/>
              <a:t>6/28/2018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4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15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26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>
                <a:solidFill>
                  <a:prstClr val="black"/>
                </a:solidFill>
              </a:rPr>
              <a:pPr/>
              <a:t>6/28/2018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4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1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>
                <a:solidFill>
                  <a:prstClr val="black"/>
                </a:solidFill>
              </a:rPr>
              <a:pPr/>
              <a:t>6/28/2018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5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2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em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Approach to combine a global satellite-only gravity model with local datasets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600200"/>
            <a:ext cx="7106464" cy="46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-1" y="13"/>
            <a:ext cx="1576384" cy="68579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Tahoma" pitchFamily="34" charset="0"/>
            </a:endParaRP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5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gi.nl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8" t="1939" r="449" b="3848"/>
          <a:stretch/>
        </p:blipFill>
        <p:spPr>
          <a:xfrm>
            <a:off x="-1" y="0"/>
            <a:ext cx="9144001" cy="688517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360000"/>
            <a:ext cx="9144000" cy="158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0" tIns="0" rIns="29502" bIns="0" anchor="ctr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90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defRPr/>
            </a:pPr>
            <a:r>
              <a:rPr lang="nl-NL" sz="4400" dirty="0" smtClean="0">
                <a:solidFill>
                  <a:srgbClr val="7030A0"/>
                </a:solidFill>
              </a:rPr>
              <a:t>NLGEO2018</a:t>
            </a:r>
          </a:p>
          <a:p>
            <a:pPr lvl="0" algn="ctr" defTabSz="914400"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>Wat krijgt de gebruiker aangeleverd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5860412"/>
            <a:ext cx="9144001" cy="751081"/>
          </a:xfrm>
          <a:prstGeom prst="rect">
            <a:avLst/>
          </a:prstGeom>
          <a:solidFill>
            <a:sysClr val="window" lastClr="FFFFFF">
              <a:lumMod val="95000"/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4751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36" y="5931423"/>
            <a:ext cx="1556472" cy="6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48" y="5931423"/>
            <a:ext cx="1317336" cy="6090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7" y="5931423"/>
            <a:ext cx="1741429" cy="609054"/>
          </a:xfrm>
          <a:prstGeom prst="rect">
            <a:avLst/>
          </a:prstGeom>
        </p:spPr>
      </p:pic>
      <p:pic>
        <p:nvPicPr>
          <p:cNvPr id="19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66" y="5931423"/>
            <a:ext cx="1252484" cy="6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24" y="5931424"/>
            <a:ext cx="716933" cy="6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0690" y="5931423"/>
            <a:ext cx="827239" cy="6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139354" y="5064370"/>
            <a:ext cx="1653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002060"/>
                </a:solidFill>
              </a:rPr>
              <a:t>Bas Alberts</a:t>
            </a:r>
          </a:p>
          <a:p>
            <a:r>
              <a:rPr lang="nl-NL" b="1" dirty="0" smtClean="0">
                <a:solidFill>
                  <a:srgbClr val="002060"/>
                </a:solidFill>
              </a:rPr>
              <a:t>Rijkswaterstaat</a:t>
            </a:r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Validation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783016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GNSS </a:t>
            </a:r>
            <a:r>
              <a:rPr lang="nl-NL" dirty="0" err="1" smtClean="0"/>
              <a:t>kernnet</a:t>
            </a:r>
            <a:r>
              <a:rPr lang="nl-NL" dirty="0" smtClean="0"/>
              <a:t> points</a:t>
            </a:r>
          </a:p>
          <a:p>
            <a:pPr lvl="1"/>
            <a:r>
              <a:rPr lang="nl-NL" dirty="0" smtClean="0"/>
              <a:t>Short </a:t>
            </a:r>
            <a:r>
              <a:rPr lang="nl-NL" dirty="0" err="1" smtClean="0"/>
              <a:t>observation</a:t>
            </a:r>
            <a:r>
              <a:rPr lang="nl-NL" dirty="0" smtClean="0"/>
              <a:t> </a:t>
            </a:r>
            <a:r>
              <a:rPr lang="nl-NL" dirty="0" err="1" smtClean="0"/>
              <a:t>periods</a:t>
            </a:r>
            <a:endParaRPr lang="nl-NL" dirty="0" smtClean="0"/>
          </a:p>
          <a:p>
            <a:pPr lvl="1"/>
            <a:r>
              <a:rPr lang="nl-NL" dirty="0" smtClean="0"/>
              <a:t>NAP H en GNSS h </a:t>
            </a:r>
            <a:r>
              <a:rPr lang="nl-NL" dirty="0" err="1" smtClean="0"/>
              <a:t>not</a:t>
            </a:r>
            <a:r>
              <a:rPr lang="nl-NL" dirty="0" smtClean="0"/>
              <a:t> in </a:t>
            </a:r>
            <a:r>
              <a:rPr lang="nl-NL" dirty="0" err="1" smtClean="0"/>
              <a:t>same</a:t>
            </a:r>
            <a:r>
              <a:rPr lang="nl-NL" dirty="0" smtClean="0"/>
              <a:t> </a:t>
            </a:r>
            <a:r>
              <a:rPr lang="nl-NL" dirty="0" err="1" smtClean="0"/>
              <a:t>epoch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PMG </a:t>
            </a:r>
            <a:r>
              <a:rPr lang="nl-NL" dirty="0" err="1" smtClean="0"/>
              <a:t>network</a:t>
            </a:r>
            <a:r>
              <a:rPr lang="nl-NL" dirty="0" smtClean="0"/>
              <a:t> </a:t>
            </a:r>
            <a:r>
              <a:rPr lang="nl-NL" dirty="0" err="1" smtClean="0"/>
              <a:t>Prorail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(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analyzed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Dedicated</a:t>
            </a:r>
            <a:r>
              <a:rPr lang="nl-NL" dirty="0" smtClean="0"/>
              <a:t> </a:t>
            </a:r>
            <a:r>
              <a:rPr lang="nl-NL" dirty="0" err="1" smtClean="0"/>
              <a:t>campaign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7" y="6215196"/>
            <a:ext cx="1245847" cy="57600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2" y="6213600"/>
            <a:ext cx="1646920" cy="576000"/>
          </a:xfrm>
          <a:prstGeom prst="rect">
            <a:avLst/>
          </a:prstGeom>
        </p:spPr>
      </p:pic>
      <p:pic>
        <p:nvPicPr>
          <p:cNvPr id="6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39" y="6213600"/>
            <a:ext cx="118451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1" y="6213600"/>
            <a:ext cx="6780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977" y="6213600"/>
            <a:ext cx="78234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90" y="58617"/>
            <a:ext cx="4053242" cy="357553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50" y="3572261"/>
            <a:ext cx="3405202" cy="255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Deliverables</a:t>
            </a:r>
            <a:endParaRPr lang="nl-NL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7" y="6215196"/>
            <a:ext cx="1245847" cy="57600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2" y="6213600"/>
            <a:ext cx="1646920" cy="576000"/>
          </a:xfrm>
          <a:prstGeom prst="rect">
            <a:avLst/>
          </a:prstGeom>
        </p:spPr>
      </p:pic>
      <p:pic>
        <p:nvPicPr>
          <p:cNvPr id="6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39" y="6213600"/>
            <a:ext cx="118451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1" y="6213600"/>
            <a:ext cx="6780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977" y="6213600"/>
            <a:ext cx="78234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58329" cy="4525963"/>
          </a:xfrm>
        </p:spPr>
        <p:txBody>
          <a:bodyPr/>
          <a:lstStyle/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599" y="17526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nl-NL" dirty="0" smtClean="0"/>
              <a:t>RDNAPTRANS: </a:t>
            </a:r>
            <a:r>
              <a:rPr lang="nl-NL" dirty="0" err="1"/>
              <a:t>binary</a:t>
            </a:r>
            <a:r>
              <a:rPr lang="nl-NL" dirty="0"/>
              <a:t> </a:t>
            </a:r>
            <a:r>
              <a:rPr lang="nl-NL" dirty="0" err="1"/>
              <a:t>grid</a:t>
            </a:r>
            <a:r>
              <a:rPr lang="nl-NL" dirty="0"/>
              <a:t> on </a:t>
            </a:r>
            <a:r>
              <a:rPr lang="nl-NL" dirty="0" smtClean="0"/>
              <a:t>Bessel</a:t>
            </a:r>
          </a:p>
          <a:p>
            <a:pPr marL="342900" lvl="1" indent="-342900">
              <a:buFont typeface="Arial"/>
              <a:buChar char="•"/>
            </a:pPr>
            <a:r>
              <a:rPr lang="nl-NL" dirty="0" err="1" smtClean="0"/>
              <a:t>Grids</a:t>
            </a:r>
            <a:r>
              <a:rPr lang="nl-NL" dirty="0" smtClean="0"/>
              <a:t> in ETRS89 (ETRF2000(R14)) </a:t>
            </a:r>
            <a:r>
              <a:rPr lang="nl-NL" dirty="0" err="1" smtClean="0"/>
              <a:t>and</a:t>
            </a:r>
            <a:r>
              <a:rPr lang="nl-NL" dirty="0" smtClean="0"/>
              <a:t>/or ITRS (ITRF2014)</a:t>
            </a:r>
          </a:p>
          <a:p>
            <a:pPr marL="342900" lvl="1" indent="-342900">
              <a:buFont typeface="Arial"/>
              <a:buChar char="•"/>
            </a:pPr>
            <a:endParaRPr lang="nl-NL" dirty="0"/>
          </a:p>
          <a:p>
            <a:pPr marL="363538" lvl="1" indent="0">
              <a:buNone/>
            </a:pPr>
            <a:r>
              <a:rPr lang="nl-NL" dirty="0" smtClean="0"/>
              <a:t>Sampling of NLGEO2018 </a:t>
            </a:r>
            <a:r>
              <a:rPr lang="nl-NL" dirty="0" err="1" smtClean="0"/>
              <a:t>grid</a:t>
            </a:r>
            <a:r>
              <a:rPr lang="nl-NL" dirty="0" smtClean="0"/>
              <a:t>  </a:t>
            </a:r>
            <a:r>
              <a:rPr lang="nl-NL" dirty="0" err="1" smtClean="0"/>
              <a:t>and</a:t>
            </a:r>
            <a:r>
              <a:rPr lang="nl-NL" dirty="0" smtClean="0"/>
              <a:t> NLLAT2018 </a:t>
            </a:r>
            <a:r>
              <a:rPr lang="nl-NL" dirty="0" err="1" smtClean="0"/>
              <a:t>grid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aligned</a:t>
            </a:r>
            <a:endParaRPr lang="nl-NL" dirty="0" smtClean="0"/>
          </a:p>
          <a:p>
            <a:pPr marL="363538" lvl="1" indent="0">
              <a:buNone/>
            </a:pPr>
            <a:endParaRPr lang="nl-NL" dirty="0"/>
          </a:p>
          <a:p>
            <a:pPr marL="363538" lvl="1" indent="0">
              <a:buNone/>
            </a:pPr>
            <a:r>
              <a:rPr lang="nl-NL" dirty="0" smtClean="0"/>
              <a:t>The </a:t>
            </a:r>
            <a:r>
              <a:rPr lang="nl-NL" dirty="0" err="1" smtClean="0"/>
              <a:t>grids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made </a:t>
            </a:r>
            <a:r>
              <a:rPr lang="nl-NL" dirty="0" err="1" smtClean="0"/>
              <a:t>available</a:t>
            </a:r>
            <a:r>
              <a:rPr lang="nl-NL" dirty="0" smtClean="0"/>
              <a:t> on NSGI website (</a:t>
            </a:r>
            <a:r>
              <a:rPr lang="nl-NL" dirty="0" smtClean="0">
                <a:hlinkClick r:id="rId8"/>
              </a:rPr>
              <a:t>www.nsgi.nl</a:t>
            </a:r>
            <a:r>
              <a:rPr lang="nl-NL" dirty="0" smtClean="0"/>
              <a:t>)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International Service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Geoid</a:t>
            </a:r>
            <a:r>
              <a:rPr lang="nl-NL" dirty="0" smtClean="0"/>
              <a:t> (ISG) website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5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NLGEO2018 </a:t>
            </a:r>
            <a:r>
              <a:rPr lang="nl-NL" dirty="0" smtClean="0"/>
              <a:t>– </a:t>
            </a:r>
            <a:r>
              <a:rPr lang="nl-NL" dirty="0"/>
              <a:t>a new </a:t>
            </a:r>
            <a:r>
              <a:rPr lang="nl-NL" dirty="0" smtClean="0"/>
              <a:t>quasi-</a:t>
            </a:r>
            <a:r>
              <a:rPr lang="nl-NL" dirty="0" err="1" smtClean="0"/>
              <a:t>geoid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8329" cy="4525963"/>
          </a:xfrm>
        </p:spPr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smtClean="0"/>
              <a:t>changes </a:t>
            </a:r>
            <a:r>
              <a:rPr lang="nl-NL" dirty="0"/>
              <a:t>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not</a:t>
            </a:r>
            <a:r>
              <a:rPr lang="nl-NL" dirty="0"/>
              <a:t>)?</a:t>
            </a:r>
          </a:p>
          <a:p>
            <a:pPr lvl="1">
              <a:buFont typeface="Symbol" panose="05050102010706020507" pitchFamily="18" charset="2"/>
              <a:buChar char="®"/>
            </a:pPr>
            <a:r>
              <a:rPr lang="nl-NL" dirty="0"/>
              <a:t> NAP 0-level </a:t>
            </a:r>
            <a:r>
              <a:rPr lang="nl-NL" dirty="0" err="1"/>
              <a:t>remains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endParaRPr lang="nl-NL" dirty="0"/>
          </a:p>
          <a:p>
            <a:pPr lvl="1">
              <a:buFont typeface="Symbol" panose="05050102010706020507" pitchFamily="18" charset="2"/>
              <a:buChar char="®"/>
            </a:pPr>
            <a:r>
              <a:rPr lang="nl-NL" dirty="0"/>
              <a:t> Heights of NAP </a:t>
            </a:r>
            <a:r>
              <a:rPr lang="nl-NL" dirty="0" err="1"/>
              <a:t>bench</a:t>
            </a:r>
            <a:r>
              <a:rPr lang="nl-NL" dirty="0"/>
              <a:t> </a:t>
            </a:r>
            <a:r>
              <a:rPr lang="nl-NL" dirty="0" err="1"/>
              <a:t>marks</a:t>
            </a:r>
            <a:r>
              <a:rPr lang="nl-NL" dirty="0"/>
              <a:t> </a:t>
            </a:r>
            <a:r>
              <a:rPr lang="nl-NL" dirty="0" err="1" smtClean="0"/>
              <a:t>remain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same</a:t>
            </a:r>
            <a:endParaRPr lang="nl-NL" dirty="0"/>
          </a:p>
          <a:p>
            <a:endParaRPr lang="nl-NL" dirty="0"/>
          </a:p>
          <a:p>
            <a:r>
              <a:rPr lang="nl-NL" dirty="0"/>
              <a:t>But:</a:t>
            </a:r>
          </a:p>
          <a:p>
            <a:pPr lvl="1">
              <a:buFont typeface="Symbol" panose="05050102010706020507" pitchFamily="18" charset="2"/>
              <a:buChar char="®"/>
            </a:pPr>
            <a:r>
              <a:rPr lang="nl-NL" dirty="0"/>
              <a:t> </a:t>
            </a:r>
            <a:r>
              <a:rPr lang="nl-NL" dirty="0" err="1" smtClean="0"/>
              <a:t>Improves</a:t>
            </a:r>
            <a:r>
              <a:rPr lang="nl-NL" dirty="0" smtClean="0"/>
              <a:t> </a:t>
            </a:r>
            <a:r>
              <a:rPr lang="nl-NL" dirty="0" err="1"/>
              <a:t>height</a:t>
            </a:r>
            <a:r>
              <a:rPr lang="nl-NL" dirty="0"/>
              <a:t> </a:t>
            </a:r>
            <a:r>
              <a:rPr lang="nl-NL" dirty="0" err="1"/>
              <a:t>transformation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smtClean="0"/>
              <a:t>GNSS </a:t>
            </a:r>
            <a:r>
              <a:rPr lang="nl-NL" dirty="0" err="1" smtClean="0"/>
              <a:t>heights</a:t>
            </a:r>
            <a:r>
              <a:rPr lang="nl-NL" i="1" dirty="0" smtClean="0"/>
              <a:t> </a:t>
            </a:r>
            <a:r>
              <a:rPr lang="nl-NL" dirty="0" smtClean="0"/>
              <a:t>(</a:t>
            </a:r>
            <a:r>
              <a:rPr lang="nl-NL" dirty="0"/>
              <a:t>ITRS/ETRS89) </a:t>
            </a:r>
            <a:r>
              <a:rPr lang="nl-NL" dirty="0" err="1"/>
              <a:t>and</a:t>
            </a:r>
            <a:r>
              <a:rPr lang="nl-NL" dirty="0"/>
              <a:t> NAP </a:t>
            </a:r>
            <a:r>
              <a:rPr lang="nl-NL" dirty="0" err="1" smtClean="0"/>
              <a:t>heights</a:t>
            </a:r>
            <a:endParaRPr lang="nl-NL" dirty="0"/>
          </a:p>
          <a:p>
            <a:pPr lvl="1">
              <a:buFont typeface="Symbol" panose="05050102010706020507" pitchFamily="18" charset="2"/>
              <a:buChar char="®"/>
            </a:pPr>
            <a:r>
              <a:rPr lang="nl-NL" dirty="0"/>
              <a:t> </a:t>
            </a:r>
            <a:r>
              <a:rPr lang="nl-NL" dirty="0" err="1" smtClean="0"/>
              <a:t>Possible</a:t>
            </a:r>
            <a:r>
              <a:rPr lang="nl-NL" dirty="0" smtClean="0"/>
              <a:t> over a </a:t>
            </a:r>
            <a:r>
              <a:rPr lang="nl-NL" dirty="0" err="1" smtClean="0"/>
              <a:t>larger</a:t>
            </a:r>
            <a:r>
              <a:rPr lang="nl-NL" dirty="0" smtClean="0"/>
              <a:t> area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7" y="6215196"/>
            <a:ext cx="1245847" cy="57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2" y="6213600"/>
            <a:ext cx="1646920" cy="576000"/>
          </a:xfrm>
          <a:prstGeom prst="rect">
            <a:avLst/>
          </a:prstGeom>
        </p:spPr>
      </p:pic>
      <p:pic>
        <p:nvPicPr>
          <p:cNvPr id="11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39" y="6213600"/>
            <a:ext cx="118451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1" y="6213600"/>
            <a:ext cx="6780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977" y="6213600"/>
            <a:ext cx="78234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05" y="274638"/>
            <a:ext cx="3189088" cy="377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NAP?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6957749" cy="4525963"/>
          </a:xfrm>
        </p:spPr>
        <p:txBody>
          <a:bodyPr>
            <a:normAutofit/>
          </a:bodyPr>
          <a:lstStyle/>
          <a:p>
            <a:r>
              <a:rPr lang="nl-NL" dirty="0" err="1"/>
              <a:t>Height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 of </a:t>
            </a:r>
            <a:r>
              <a:rPr lang="nl-NL" dirty="0" err="1"/>
              <a:t>bench</a:t>
            </a:r>
            <a:r>
              <a:rPr lang="nl-NL" dirty="0"/>
              <a:t> </a:t>
            </a:r>
            <a:r>
              <a:rPr lang="nl-NL" dirty="0" err="1" smtClean="0"/>
              <a:t>marks</a:t>
            </a:r>
            <a:endParaRPr lang="nl-NL" dirty="0" smtClean="0"/>
          </a:p>
          <a:p>
            <a:pPr lvl="1"/>
            <a:r>
              <a:rPr lang="nl-NL" dirty="0" smtClean="0"/>
              <a:t>1st order </a:t>
            </a:r>
            <a:r>
              <a:rPr lang="nl-NL" dirty="0" err="1" smtClean="0"/>
              <a:t>and</a:t>
            </a:r>
            <a:r>
              <a:rPr lang="nl-NL" dirty="0" smtClean="0"/>
              <a:t> 2nd order </a:t>
            </a:r>
            <a:r>
              <a:rPr lang="nl-NL" dirty="0" err="1" smtClean="0"/>
              <a:t>network</a:t>
            </a:r>
            <a:endParaRPr lang="nl-NL" dirty="0"/>
          </a:p>
          <a:p>
            <a:r>
              <a:rPr lang="nl-NL" dirty="0" err="1"/>
              <a:t>Height</a:t>
            </a:r>
            <a:r>
              <a:rPr lang="nl-NL" dirty="0"/>
              <a:t> </a:t>
            </a:r>
            <a:r>
              <a:rPr lang="nl-NL" dirty="0" smtClean="0"/>
              <a:t>information</a:t>
            </a:r>
          </a:p>
          <a:p>
            <a:pPr lvl="1"/>
            <a:r>
              <a:rPr lang="nl-NL" dirty="0" err="1" smtClean="0"/>
              <a:t>NAPinfo</a:t>
            </a:r>
            <a:endParaRPr lang="nl-NL" dirty="0"/>
          </a:p>
          <a:p>
            <a:r>
              <a:rPr lang="nl-NL" dirty="0" err="1" smtClean="0"/>
              <a:t>Height</a:t>
            </a:r>
            <a:r>
              <a:rPr lang="nl-NL" dirty="0" smtClean="0"/>
              <a:t> system</a:t>
            </a:r>
          </a:p>
          <a:p>
            <a:pPr lvl="1"/>
            <a:r>
              <a:rPr lang="nl-NL" dirty="0"/>
              <a:t>0 at </a:t>
            </a:r>
            <a:r>
              <a:rPr lang="nl-NL" dirty="0" err="1"/>
              <a:t>average</a:t>
            </a:r>
            <a:r>
              <a:rPr lang="nl-NL" dirty="0"/>
              <a:t> high </a:t>
            </a:r>
            <a:r>
              <a:rPr lang="nl-NL" dirty="0" err="1"/>
              <a:t>tide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IJ (1683-1684)</a:t>
            </a:r>
          </a:p>
          <a:p>
            <a:pPr lvl="1"/>
            <a:r>
              <a:rPr lang="nl-NL" dirty="0" err="1" smtClean="0"/>
              <a:t>Purely</a:t>
            </a:r>
            <a:r>
              <a:rPr lang="nl-NL" dirty="0" smtClean="0"/>
              <a:t> </a:t>
            </a:r>
            <a:r>
              <a:rPr lang="nl-NL" dirty="0" err="1"/>
              <a:t>leveled</a:t>
            </a:r>
            <a:r>
              <a:rPr lang="nl-NL" dirty="0"/>
              <a:t> </a:t>
            </a:r>
            <a:r>
              <a:rPr lang="nl-NL" dirty="0" err="1"/>
              <a:t>height</a:t>
            </a:r>
            <a:r>
              <a:rPr lang="nl-NL" dirty="0"/>
              <a:t> system (no </a:t>
            </a:r>
            <a:r>
              <a:rPr lang="nl-NL" dirty="0" err="1"/>
              <a:t>corrections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gravity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Mean</a:t>
            </a:r>
            <a:r>
              <a:rPr lang="nl-NL" dirty="0"/>
              <a:t> </a:t>
            </a:r>
            <a:r>
              <a:rPr lang="nl-NL" dirty="0" err="1"/>
              <a:t>tidal</a:t>
            </a:r>
            <a:r>
              <a:rPr lang="nl-NL" dirty="0"/>
              <a:t> system (no </a:t>
            </a:r>
            <a:r>
              <a:rPr lang="nl-NL" dirty="0" err="1"/>
              <a:t>corrections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permanent </a:t>
            </a:r>
            <a:r>
              <a:rPr lang="nl-NL" dirty="0" err="1"/>
              <a:t>tide</a:t>
            </a:r>
            <a:r>
              <a:rPr lang="nl-NL" dirty="0"/>
              <a:t> effect)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7" y="6215196"/>
            <a:ext cx="1245847" cy="57600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2" y="6213600"/>
            <a:ext cx="1646920" cy="576000"/>
          </a:xfrm>
          <a:prstGeom prst="rect">
            <a:avLst/>
          </a:prstGeom>
        </p:spPr>
      </p:pic>
      <p:pic>
        <p:nvPicPr>
          <p:cNvPr id="6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39" y="6213600"/>
            <a:ext cx="118451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1" y="6213600"/>
            <a:ext cx="6780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977" y="6213600"/>
            <a:ext cx="78234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32" y="4727701"/>
            <a:ext cx="1288561" cy="12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NLGEO2004			vs.		NLGEO2018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4067909" cy="4525963"/>
          </a:xfrm>
        </p:spPr>
        <p:txBody>
          <a:bodyPr>
            <a:normAutofit/>
          </a:bodyPr>
          <a:lstStyle/>
          <a:p>
            <a:r>
              <a:rPr lang="nl-NL" sz="2200" dirty="0" err="1" smtClean="0"/>
              <a:t>Only</a:t>
            </a:r>
            <a:r>
              <a:rPr lang="nl-NL" sz="2200" dirty="0" smtClean="0"/>
              <a:t> </a:t>
            </a:r>
            <a:r>
              <a:rPr lang="nl-NL" sz="2200" dirty="0" err="1" smtClean="0"/>
              <a:t>valid</a:t>
            </a:r>
            <a:r>
              <a:rPr lang="nl-NL" sz="2200" dirty="0" smtClean="0"/>
              <a:t> on land</a:t>
            </a:r>
          </a:p>
          <a:p>
            <a:endParaRPr lang="nl-NL" sz="2200" dirty="0" smtClean="0"/>
          </a:p>
          <a:p>
            <a:endParaRPr lang="nl-NL" sz="2200" dirty="0" smtClean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7" y="6215196"/>
            <a:ext cx="1245847" cy="57600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2" y="6213600"/>
            <a:ext cx="1646920" cy="576000"/>
          </a:xfrm>
          <a:prstGeom prst="rect">
            <a:avLst/>
          </a:prstGeom>
        </p:spPr>
      </p:pic>
      <p:pic>
        <p:nvPicPr>
          <p:cNvPr id="6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39" y="6213600"/>
            <a:ext cx="118451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1" y="6213600"/>
            <a:ext cx="6780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977" y="6213600"/>
            <a:ext cx="78234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788739" y="1600200"/>
            <a:ext cx="41676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 err="1" smtClean="0"/>
              <a:t>Valid</a:t>
            </a:r>
            <a:r>
              <a:rPr lang="nl-NL" sz="2200" dirty="0" smtClean="0"/>
              <a:t> on </a:t>
            </a:r>
            <a:r>
              <a:rPr lang="nl-NL" sz="2200" dirty="0" err="1" smtClean="0"/>
              <a:t>both</a:t>
            </a:r>
            <a:r>
              <a:rPr lang="nl-NL" sz="2200" dirty="0" smtClean="0"/>
              <a:t> land </a:t>
            </a:r>
            <a:r>
              <a:rPr lang="nl-NL" sz="2200" dirty="0" err="1" smtClean="0"/>
              <a:t>and</a:t>
            </a:r>
            <a:r>
              <a:rPr lang="nl-NL" sz="2200" dirty="0" smtClean="0"/>
              <a:t> </a:t>
            </a:r>
            <a:r>
              <a:rPr lang="nl-NL" sz="2200" dirty="0" err="1" smtClean="0"/>
              <a:t>sea</a:t>
            </a:r>
            <a:endParaRPr lang="nl-NL" sz="22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2" y="2018272"/>
            <a:ext cx="3360030" cy="401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8506" y="2150302"/>
            <a:ext cx="3430548" cy="36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NLGEO2004			vs.		NLGEO2018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4067909" cy="4525963"/>
          </a:xfrm>
        </p:spPr>
        <p:txBody>
          <a:bodyPr>
            <a:normAutofit/>
          </a:bodyPr>
          <a:lstStyle/>
          <a:p>
            <a:r>
              <a:rPr lang="nl-NL" sz="2200" dirty="0" err="1" smtClean="0"/>
              <a:t>Only</a:t>
            </a:r>
            <a:r>
              <a:rPr lang="nl-NL" sz="2200" dirty="0" smtClean="0"/>
              <a:t> </a:t>
            </a:r>
            <a:r>
              <a:rPr lang="nl-NL" sz="2200" dirty="0" err="1" smtClean="0"/>
              <a:t>valid</a:t>
            </a:r>
            <a:r>
              <a:rPr lang="nl-NL" sz="2200" dirty="0" smtClean="0"/>
              <a:t> on land</a:t>
            </a:r>
          </a:p>
          <a:p>
            <a:r>
              <a:rPr lang="nl-NL" sz="2200" dirty="0" err="1" smtClean="0"/>
              <a:t>Implicit</a:t>
            </a:r>
            <a:r>
              <a:rPr lang="nl-NL" sz="2200" dirty="0" smtClean="0"/>
              <a:t> </a:t>
            </a:r>
            <a:r>
              <a:rPr lang="nl-NL" sz="2200" dirty="0" err="1" smtClean="0"/>
              <a:t>transformation</a:t>
            </a:r>
            <a:r>
              <a:rPr lang="nl-NL" sz="2200" dirty="0" smtClean="0"/>
              <a:t> of </a:t>
            </a:r>
            <a:r>
              <a:rPr lang="nl-NL" sz="2200" dirty="0" err="1" smtClean="0"/>
              <a:t>tide</a:t>
            </a:r>
            <a:r>
              <a:rPr lang="nl-NL" sz="2200" dirty="0" smtClean="0"/>
              <a:t>-free </a:t>
            </a:r>
            <a:r>
              <a:rPr lang="nl-NL" sz="2200" i="1" dirty="0" smtClean="0"/>
              <a:t>h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err="1" smtClean="0"/>
              <a:t>mean</a:t>
            </a:r>
            <a:r>
              <a:rPr lang="nl-NL" sz="2200" dirty="0" smtClean="0"/>
              <a:t> </a:t>
            </a:r>
            <a:r>
              <a:rPr lang="nl-NL" sz="2200" dirty="0" err="1" smtClean="0"/>
              <a:t>tide</a:t>
            </a:r>
            <a:r>
              <a:rPr lang="nl-NL" sz="2200" dirty="0" smtClean="0"/>
              <a:t> </a:t>
            </a:r>
            <a:r>
              <a:rPr lang="nl-NL" sz="2200" i="1" dirty="0" smtClean="0"/>
              <a:t>H</a:t>
            </a:r>
            <a:endParaRPr lang="nl-NL" sz="2200" i="1" dirty="0" smtClean="0"/>
          </a:p>
          <a:p>
            <a:endParaRPr lang="nl-NL" sz="2200" dirty="0" smtClean="0"/>
          </a:p>
          <a:p>
            <a:endParaRPr lang="nl-NL" sz="2200" dirty="0" smtClean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7" y="6215196"/>
            <a:ext cx="1245847" cy="57600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2" y="6213600"/>
            <a:ext cx="1646920" cy="576000"/>
          </a:xfrm>
          <a:prstGeom prst="rect">
            <a:avLst/>
          </a:prstGeom>
        </p:spPr>
      </p:pic>
      <p:pic>
        <p:nvPicPr>
          <p:cNvPr id="6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39" y="6213600"/>
            <a:ext cx="118451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1" y="6213600"/>
            <a:ext cx="6780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977" y="6213600"/>
            <a:ext cx="78234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788739" y="1600200"/>
            <a:ext cx="41676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 err="1" smtClean="0"/>
              <a:t>Valid</a:t>
            </a:r>
            <a:r>
              <a:rPr lang="nl-NL" sz="2200" dirty="0" smtClean="0"/>
              <a:t> on </a:t>
            </a:r>
            <a:r>
              <a:rPr lang="nl-NL" sz="2200" dirty="0" err="1" smtClean="0"/>
              <a:t>both</a:t>
            </a:r>
            <a:r>
              <a:rPr lang="nl-NL" sz="2200" dirty="0" smtClean="0"/>
              <a:t> land </a:t>
            </a:r>
            <a:r>
              <a:rPr lang="nl-NL" sz="2200" dirty="0" err="1" smtClean="0"/>
              <a:t>and</a:t>
            </a:r>
            <a:r>
              <a:rPr lang="nl-NL" sz="2200" dirty="0" smtClean="0"/>
              <a:t> </a:t>
            </a:r>
            <a:r>
              <a:rPr lang="nl-NL" sz="2200" dirty="0" err="1" smtClean="0"/>
              <a:t>sea</a:t>
            </a:r>
            <a:endParaRPr lang="nl-NL" sz="2200" dirty="0" smtClean="0"/>
          </a:p>
          <a:p>
            <a:r>
              <a:rPr lang="nl-NL" sz="2200" dirty="0" smtClean="0"/>
              <a:t>Exact </a:t>
            </a:r>
            <a:r>
              <a:rPr lang="nl-NL" sz="2200" dirty="0" err="1" smtClean="0"/>
              <a:t>computation</a:t>
            </a:r>
            <a:r>
              <a:rPr lang="nl-NL" sz="2200" dirty="0" smtClean="0"/>
              <a:t> of permanent </a:t>
            </a:r>
            <a:r>
              <a:rPr lang="nl-NL" sz="2200" dirty="0" err="1" smtClean="0"/>
              <a:t>tide</a:t>
            </a:r>
            <a:r>
              <a:rPr lang="nl-NL" sz="2200" dirty="0" smtClean="0"/>
              <a:t> effect (</a:t>
            </a:r>
            <a:r>
              <a:rPr lang="nl-NL" sz="2200" dirty="0" err="1" smtClean="0"/>
              <a:t>applied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smtClean="0"/>
              <a:t>NLGEO2018)</a:t>
            </a:r>
          </a:p>
        </p:txBody>
      </p:sp>
    </p:spTree>
    <p:extLst>
      <p:ext uri="{BB962C8B-B14F-4D97-AF65-F5344CB8AC3E}">
        <p14:creationId xmlns:p14="http://schemas.microsoft.com/office/powerpoint/2010/main" val="30622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NLGEO2004			vs.		NLGEO2018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4067909" cy="4525963"/>
          </a:xfrm>
        </p:spPr>
        <p:txBody>
          <a:bodyPr>
            <a:normAutofit/>
          </a:bodyPr>
          <a:lstStyle/>
          <a:p>
            <a:r>
              <a:rPr lang="nl-NL" sz="2200" dirty="0" err="1" smtClean="0"/>
              <a:t>Only</a:t>
            </a:r>
            <a:r>
              <a:rPr lang="nl-NL" sz="2200" dirty="0" smtClean="0"/>
              <a:t> </a:t>
            </a:r>
            <a:r>
              <a:rPr lang="nl-NL" sz="2200" dirty="0" err="1" smtClean="0"/>
              <a:t>valid</a:t>
            </a:r>
            <a:r>
              <a:rPr lang="nl-NL" sz="2200" dirty="0" smtClean="0"/>
              <a:t> on land</a:t>
            </a:r>
          </a:p>
          <a:p>
            <a:r>
              <a:rPr lang="nl-NL" sz="2200" dirty="0" err="1" smtClean="0"/>
              <a:t>Implicit</a:t>
            </a:r>
            <a:r>
              <a:rPr lang="nl-NL" sz="2200" dirty="0" smtClean="0"/>
              <a:t> </a:t>
            </a:r>
            <a:r>
              <a:rPr lang="nl-NL" sz="2200" dirty="0" err="1" smtClean="0"/>
              <a:t>transformation</a:t>
            </a:r>
            <a:r>
              <a:rPr lang="nl-NL" sz="2200" dirty="0" smtClean="0"/>
              <a:t> of </a:t>
            </a:r>
            <a:r>
              <a:rPr lang="nl-NL" sz="2200" dirty="0" err="1" smtClean="0"/>
              <a:t>tide</a:t>
            </a:r>
            <a:r>
              <a:rPr lang="nl-NL" sz="2200" dirty="0" smtClean="0"/>
              <a:t>-free </a:t>
            </a:r>
            <a:r>
              <a:rPr lang="nl-NL" sz="2200" i="1" dirty="0" smtClean="0"/>
              <a:t>h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err="1" smtClean="0"/>
              <a:t>mean</a:t>
            </a:r>
            <a:r>
              <a:rPr lang="nl-NL" sz="2200" dirty="0" smtClean="0"/>
              <a:t> </a:t>
            </a:r>
            <a:r>
              <a:rPr lang="nl-NL" sz="2200" dirty="0" err="1" smtClean="0"/>
              <a:t>tide</a:t>
            </a:r>
            <a:r>
              <a:rPr lang="nl-NL" sz="2200" dirty="0" smtClean="0"/>
              <a:t> </a:t>
            </a:r>
            <a:r>
              <a:rPr lang="nl-NL" sz="2200" i="1" dirty="0" smtClean="0"/>
              <a:t>H</a:t>
            </a:r>
          </a:p>
          <a:p>
            <a:endParaRPr lang="nl-NL" sz="2200" dirty="0" smtClean="0"/>
          </a:p>
          <a:p>
            <a:r>
              <a:rPr lang="nl-NL" sz="2200" dirty="0" smtClean="0"/>
              <a:t>6-parameter corrector </a:t>
            </a:r>
            <a:r>
              <a:rPr lang="nl-NL" sz="2200" dirty="0" err="1" smtClean="0"/>
              <a:t>surface</a:t>
            </a:r>
            <a:r>
              <a:rPr lang="nl-NL" sz="2200" dirty="0" smtClean="0"/>
              <a:t>, fit </a:t>
            </a:r>
            <a:r>
              <a:rPr lang="nl-NL" sz="2200" dirty="0" err="1" smtClean="0"/>
              <a:t>to</a:t>
            </a:r>
            <a:r>
              <a:rPr lang="nl-NL" sz="2200" dirty="0" smtClean="0"/>
              <a:t> NWP5 GNSS </a:t>
            </a:r>
            <a:r>
              <a:rPr lang="nl-NL" sz="2200" dirty="0" err="1" smtClean="0"/>
              <a:t>leveling</a:t>
            </a:r>
            <a:r>
              <a:rPr lang="nl-NL" sz="2200" dirty="0" smtClean="0"/>
              <a:t> points</a:t>
            </a:r>
          </a:p>
          <a:p>
            <a:endParaRPr lang="nl-NL" sz="2200" dirty="0" smtClean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7" y="6215196"/>
            <a:ext cx="1245847" cy="57600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2" y="6213600"/>
            <a:ext cx="1646920" cy="576000"/>
          </a:xfrm>
          <a:prstGeom prst="rect">
            <a:avLst/>
          </a:prstGeom>
        </p:spPr>
      </p:pic>
      <p:pic>
        <p:nvPicPr>
          <p:cNvPr id="6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39" y="6213600"/>
            <a:ext cx="118451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1" y="6213600"/>
            <a:ext cx="6780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977" y="6213600"/>
            <a:ext cx="78234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788739" y="1600200"/>
            <a:ext cx="41676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 err="1" smtClean="0"/>
              <a:t>Valid</a:t>
            </a:r>
            <a:r>
              <a:rPr lang="nl-NL" sz="2200" dirty="0" smtClean="0"/>
              <a:t> on </a:t>
            </a:r>
            <a:r>
              <a:rPr lang="nl-NL" sz="2200" dirty="0" err="1" smtClean="0"/>
              <a:t>both</a:t>
            </a:r>
            <a:r>
              <a:rPr lang="nl-NL" sz="2200" dirty="0" smtClean="0"/>
              <a:t> land </a:t>
            </a:r>
            <a:r>
              <a:rPr lang="nl-NL" sz="2200" dirty="0" err="1" smtClean="0"/>
              <a:t>and</a:t>
            </a:r>
            <a:r>
              <a:rPr lang="nl-NL" sz="2200" dirty="0" smtClean="0"/>
              <a:t> </a:t>
            </a:r>
            <a:r>
              <a:rPr lang="nl-NL" sz="2200" dirty="0" err="1" smtClean="0"/>
              <a:t>sea</a:t>
            </a:r>
            <a:endParaRPr lang="nl-NL" sz="2200" dirty="0" smtClean="0"/>
          </a:p>
          <a:p>
            <a:r>
              <a:rPr lang="nl-NL" sz="2200" dirty="0" smtClean="0"/>
              <a:t>Exact </a:t>
            </a:r>
            <a:r>
              <a:rPr lang="nl-NL" sz="2200" dirty="0" err="1" smtClean="0"/>
              <a:t>computation</a:t>
            </a:r>
            <a:r>
              <a:rPr lang="nl-NL" sz="2200" dirty="0" smtClean="0"/>
              <a:t> of permanent </a:t>
            </a:r>
            <a:r>
              <a:rPr lang="nl-NL" sz="2200" dirty="0" err="1" smtClean="0"/>
              <a:t>tide</a:t>
            </a:r>
            <a:r>
              <a:rPr lang="nl-NL" sz="2200" dirty="0" smtClean="0"/>
              <a:t> effect (</a:t>
            </a:r>
            <a:r>
              <a:rPr lang="nl-NL" sz="2200" dirty="0" err="1" smtClean="0"/>
              <a:t>applied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NLGEO2018)</a:t>
            </a:r>
          </a:p>
          <a:p>
            <a:r>
              <a:rPr lang="nl-NL" sz="2200" dirty="0" smtClean="0"/>
              <a:t>Corrector </a:t>
            </a:r>
            <a:r>
              <a:rPr lang="nl-NL" sz="2200" dirty="0" err="1" smtClean="0"/>
              <a:t>surface</a:t>
            </a:r>
            <a:r>
              <a:rPr lang="nl-NL" sz="2200" dirty="0" smtClean="0"/>
              <a:t> </a:t>
            </a:r>
            <a:r>
              <a:rPr lang="nl-NL" sz="2200" dirty="0" err="1" smtClean="0"/>
              <a:t>modeled</a:t>
            </a:r>
            <a:r>
              <a:rPr lang="nl-NL" sz="2200" dirty="0" smtClean="0"/>
              <a:t> </a:t>
            </a:r>
            <a:r>
              <a:rPr lang="nl-NL" sz="2200" dirty="0" err="1" smtClean="0"/>
              <a:t>by</a:t>
            </a:r>
            <a:r>
              <a:rPr lang="nl-NL" sz="2200" dirty="0" smtClean="0"/>
              <a:t> </a:t>
            </a:r>
            <a:r>
              <a:rPr lang="nl-NL" sz="2200" dirty="0" err="1" smtClean="0"/>
              <a:t>innovation</a:t>
            </a:r>
            <a:r>
              <a:rPr lang="nl-NL" sz="2200" dirty="0" smtClean="0"/>
              <a:t> </a:t>
            </a:r>
            <a:r>
              <a:rPr lang="nl-NL" sz="2200" dirty="0" err="1" smtClean="0"/>
              <a:t>function</a:t>
            </a:r>
            <a:r>
              <a:rPr lang="nl-NL" sz="2200" dirty="0" smtClean="0"/>
              <a:t>, fit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err="1" smtClean="0"/>
              <a:t>reprocessed</a:t>
            </a:r>
            <a:r>
              <a:rPr lang="nl-NL" sz="2200" dirty="0" smtClean="0"/>
              <a:t> NWP5 GNSS </a:t>
            </a:r>
            <a:r>
              <a:rPr lang="nl-NL" sz="2200" dirty="0" err="1" smtClean="0"/>
              <a:t>leveling</a:t>
            </a:r>
            <a:r>
              <a:rPr lang="nl-NL" sz="2200" dirty="0" smtClean="0"/>
              <a:t> points</a:t>
            </a:r>
          </a:p>
        </p:txBody>
      </p:sp>
      <p:sp>
        <p:nvSpPr>
          <p:cNvPr id="10" name="Rechthoek 9"/>
          <p:cNvSpPr/>
          <p:nvPr/>
        </p:nvSpPr>
        <p:spPr>
          <a:xfrm>
            <a:off x="872519" y="4677453"/>
            <a:ext cx="24272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= h - (</a:t>
            </a:r>
            <a:r>
              <a:rPr 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N+cor</a:t>
            </a:r>
            <a:r>
              <a:rPr 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159261" y="4677453"/>
            <a:ext cx="31886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= h - (</a:t>
            </a:r>
            <a:r>
              <a:rPr 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N+tides+cor</a:t>
            </a:r>
            <a:r>
              <a:rPr 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keraccolade 11"/>
          <p:cNvSpPr/>
          <p:nvPr/>
        </p:nvSpPr>
        <p:spPr>
          <a:xfrm>
            <a:off x="7337225" y="4436738"/>
            <a:ext cx="155448" cy="1436987"/>
          </a:xfrm>
          <a:prstGeom prst="leftBrace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Linkeraccolade 12"/>
          <p:cNvSpPr/>
          <p:nvPr/>
        </p:nvSpPr>
        <p:spPr>
          <a:xfrm>
            <a:off x="2650457" y="4797390"/>
            <a:ext cx="129957" cy="700733"/>
          </a:xfrm>
          <a:prstGeom prst="leftBrace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2064904" y="5243119"/>
            <a:ext cx="130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NLGEO2004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6753607" y="5243119"/>
            <a:ext cx="130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NLGEO2018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6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NLGEO2004			vs.		NLGEO2018</a:t>
            </a: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66" y="1201616"/>
            <a:ext cx="5123034" cy="4519246"/>
          </a:xfrm>
        </p:spPr>
      </p:pic>
      <p:pic>
        <p:nvPicPr>
          <p:cNvPr id="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7" y="6215196"/>
            <a:ext cx="1245847" cy="57600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2" y="6213600"/>
            <a:ext cx="1646920" cy="576000"/>
          </a:xfrm>
          <a:prstGeom prst="rect">
            <a:avLst/>
          </a:prstGeom>
        </p:spPr>
      </p:pic>
      <p:pic>
        <p:nvPicPr>
          <p:cNvPr id="6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39" y="6213600"/>
            <a:ext cx="118451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1" y="6213600"/>
            <a:ext cx="6780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977" y="6213600"/>
            <a:ext cx="78234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788739" y="1600200"/>
            <a:ext cx="41676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3" y="1388574"/>
            <a:ext cx="4037514" cy="457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NLGEO2004			vs.		NLGEO2018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4067909" cy="4525963"/>
          </a:xfrm>
        </p:spPr>
        <p:txBody>
          <a:bodyPr>
            <a:normAutofit/>
          </a:bodyPr>
          <a:lstStyle/>
          <a:p>
            <a:r>
              <a:rPr lang="nl-NL" sz="2200" dirty="0" err="1" smtClean="0"/>
              <a:t>Only</a:t>
            </a:r>
            <a:r>
              <a:rPr lang="nl-NL" sz="2200" dirty="0" smtClean="0"/>
              <a:t> </a:t>
            </a:r>
            <a:r>
              <a:rPr lang="nl-NL" sz="2200" dirty="0" err="1" smtClean="0"/>
              <a:t>valid</a:t>
            </a:r>
            <a:r>
              <a:rPr lang="nl-NL" sz="2200" dirty="0" smtClean="0"/>
              <a:t> on land</a:t>
            </a:r>
          </a:p>
          <a:p>
            <a:r>
              <a:rPr lang="nl-NL" sz="2200" dirty="0" err="1"/>
              <a:t>Implicit</a:t>
            </a:r>
            <a:r>
              <a:rPr lang="nl-NL" sz="2200" dirty="0"/>
              <a:t> </a:t>
            </a:r>
            <a:r>
              <a:rPr lang="nl-NL" sz="2200" dirty="0" err="1"/>
              <a:t>transformation</a:t>
            </a:r>
            <a:r>
              <a:rPr lang="nl-NL" sz="2200" dirty="0"/>
              <a:t> of </a:t>
            </a:r>
            <a:r>
              <a:rPr lang="nl-NL" sz="2200" dirty="0" err="1"/>
              <a:t>tide</a:t>
            </a:r>
            <a:r>
              <a:rPr lang="nl-NL" sz="2200" dirty="0"/>
              <a:t>-free </a:t>
            </a:r>
            <a:r>
              <a:rPr lang="nl-NL" sz="2200" i="1" dirty="0"/>
              <a:t>h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mean</a:t>
            </a:r>
            <a:r>
              <a:rPr lang="nl-NL" sz="2200" dirty="0"/>
              <a:t> </a:t>
            </a:r>
            <a:r>
              <a:rPr lang="nl-NL" sz="2200" dirty="0" err="1"/>
              <a:t>tide</a:t>
            </a:r>
            <a:r>
              <a:rPr lang="nl-NL" sz="2200" dirty="0"/>
              <a:t> </a:t>
            </a:r>
            <a:r>
              <a:rPr lang="nl-NL" sz="2200" i="1" dirty="0"/>
              <a:t>H</a:t>
            </a:r>
          </a:p>
          <a:p>
            <a:endParaRPr lang="nl-NL" sz="2200" dirty="0" smtClean="0"/>
          </a:p>
          <a:p>
            <a:r>
              <a:rPr lang="nl-NL" sz="2200" dirty="0" smtClean="0"/>
              <a:t>6-parameter corrector </a:t>
            </a:r>
            <a:r>
              <a:rPr lang="nl-NL" sz="2200" dirty="0" err="1" smtClean="0"/>
              <a:t>surface</a:t>
            </a:r>
            <a:endParaRPr lang="nl-NL" sz="2200" dirty="0" smtClean="0"/>
          </a:p>
          <a:p>
            <a:r>
              <a:rPr lang="nl-NL" sz="2200" dirty="0" err="1" smtClean="0"/>
              <a:t>Connected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NWP5 GNSS </a:t>
            </a:r>
            <a:r>
              <a:rPr lang="nl-NL" sz="2200" dirty="0" err="1" smtClean="0"/>
              <a:t>leveling</a:t>
            </a:r>
            <a:r>
              <a:rPr lang="nl-NL" sz="2200" dirty="0" smtClean="0"/>
              <a:t> points</a:t>
            </a:r>
          </a:p>
          <a:p>
            <a:r>
              <a:rPr lang="nl-NL" sz="2200" dirty="0" smtClean="0"/>
              <a:t>5’ x 3’ sampling, </a:t>
            </a:r>
            <a:r>
              <a:rPr lang="nl-NL" sz="2200" dirty="0" err="1" smtClean="0"/>
              <a:t>interpolation</a:t>
            </a:r>
            <a:r>
              <a:rPr lang="nl-NL" sz="2200" dirty="0" smtClean="0"/>
              <a:t> </a:t>
            </a:r>
            <a:r>
              <a:rPr lang="nl-NL" sz="2200" dirty="0" err="1" smtClean="0"/>
              <a:t>using</a:t>
            </a:r>
            <a:r>
              <a:rPr lang="nl-NL" sz="2200" dirty="0" smtClean="0"/>
              <a:t> </a:t>
            </a:r>
            <a:r>
              <a:rPr lang="nl-NL" sz="2200" dirty="0" err="1" smtClean="0"/>
              <a:t>Overhauser</a:t>
            </a:r>
            <a:r>
              <a:rPr lang="nl-NL" sz="2200" dirty="0" smtClean="0"/>
              <a:t> </a:t>
            </a:r>
            <a:r>
              <a:rPr lang="nl-NL" sz="2200" dirty="0" err="1" smtClean="0"/>
              <a:t>Splines</a:t>
            </a:r>
            <a:endParaRPr lang="nl-NL" sz="2200" dirty="0" smtClean="0"/>
          </a:p>
          <a:p>
            <a:endParaRPr lang="nl-NL" sz="2200" dirty="0" smtClean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7" y="6215196"/>
            <a:ext cx="1245847" cy="57600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2" y="6213600"/>
            <a:ext cx="1646920" cy="576000"/>
          </a:xfrm>
          <a:prstGeom prst="rect">
            <a:avLst/>
          </a:prstGeom>
        </p:spPr>
      </p:pic>
      <p:pic>
        <p:nvPicPr>
          <p:cNvPr id="6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39" y="6213600"/>
            <a:ext cx="118451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1" y="6213600"/>
            <a:ext cx="6780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977" y="6213600"/>
            <a:ext cx="78234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788739" y="1600200"/>
            <a:ext cx="41676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 err="1" smtClean="0"/>
              <a:t>Valid</a:t>
            </a:r>
            <a:r>
              <a:rPr lang="nl-NL" sz="2200" dirty="0" smtClean="0"/>
              <a:t> on </a:t>
            </a:r>
            <a:r>
              <a:rPr lang="nl-NL" sz="2200" dirty="0" err="1" smtClean="0"/>
              <a:t>both</a:t>
            </a:r>
            <a:r>
              <a:rPr lang="nl-NL" sz="2200" dirty="0" smtClean="0"/>
              <a:t> land </a:t>
            </a:r>
            <a:r>
              <a:rPr lang="nl-NL" sz="2200" dirty="0" err="1" smtClean="0"/>
              <a:t>and</a:t>
            </a:r>
            <a:r>
              <a:rPr lang="nl-NL" sz="2200" dirty="0" smtClean="0"/>
              <a:t> </a:t>
            </a:r>
            <a:r>
              <a:rPr lang="nl-NL" sz="2200" dirty="0" err="1" smtClean="0"/>
              <a:t>sea</a:t>
            </a:r>
            <a:endParaRPr lang="nl-NL" sz="2200" dirty="0" smtClean="0"/>
          </a:p>
          <a:p>
            <a:r>
              <a:rPr lang="nl-NL" sz="2200" dirty="0" smtClean="0"/>
              <a:t>Exact </a:t>
            </a:r>
            <a:r>
              <a:rPr lang="nl-NL" sz="2200" dirty="0" err="1" smtClean="0"/>
              <a:t>computation</a:t>
            </a:r>
            <a:r>
              <a:rPr lang="nl-NL" sz="2200" dirty="0" smtClean="0"/>
              <a:t> of permanent </a:t>
            </a:r>
            <a:r>
              <a:rPr lang="nl-NL" sz="2200" dirty="0" err="1" smtClean="0"/>
              <a:t>tide</a:t>
            </a:r>
            <a:r>
              <a:rPr lang="nl-NL" sz="2200" dirty="0" smtClean="0"/>
              <a:t> effect (</a:t>
            </a:r>
            <a:r>
              <a:rPr lang="nl-NL" sz="2200" dirty="0" err="1" smtClean="0"/>
              <a:t>applied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smtClean="0"/>
              <a:t>NLGEO2018)</a:t>
            </a:r>
          </a:p>
          <a:p>
            <a:r>
              <a:rPr lang="nl-NL" sz="2200" dirty="0" smtClean="0"/>
              <a:t>Corrector </a:t>
            </a:r>
            <a:r>
              <a:rPr lang="nl-NL" sz="2200" dirty="0" err="1" smtClean="0"/>
              <a:t>surface</a:t>
            </a:r>
            <a:r>
              <a:rPr lang="nl-NL" sz="2200" dirty="0" smtClean="0"/>
              <a:t> </a:t>
            </a:r>
            <a:r>
              <a:rPr lang="nl-NL" sz="2200" dirty="0" err="1" smtClean="0"/>
              <a:t>modeled</a:t>
            </a:r>
            <a:r>
              <a:rPr lang="nl-NL" sz="2200" dirty="0" smtClean="0"/>
              <a:t> </a:t>
            </a:r>
            <a:r>
              <a:rPr lang="nl-NL" sz="2200" dirty="0" err="1" smtClean="0"/>
              <a:t>by</a:t>
            </a:r>
            <a:r>
              <a:rPr lang="nl-NL" sz="2200" dirty="0" smtClean="0"/>
              <a:t> </a:t>
            </a:r>
            <a:r>
              <a:rPr lang="nl-NL" sz="2200" dirty="0" err="1" smtClean="0"/>
              <a:t>innovation</a:t>
            </a:r>
            <a:r>
              <a:rPr lang="nl-NL" sz="2200" dirty="0" smtClean="0"/>
              <a:t> </a:t>
            </a:r>
            <a:r>
              <a:rPr lang="nl-NL" sz="2200" dirty="0" err="1" smtClean="0"/>
              <a:t>function</a:t>
            </a:r>
            <a:endParaRPr lang="nl-NL" sz="2200" dirty="0" smtClean="0"/>
          </a:p>
          <a:p>
            <a:r>
              <a:rPr lang="nl-NL" sz="2200" dirty="0" err="1" smtClean="0"/>
              <a:t>Connected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NWP5 GNSS </a:t>
            </a:r>
            <a:r>
              <a:rPr lang="nl-NL" sz="2200" dirty="0" err="1" smtClean="0"/>
              <a:t>leveling</a:t>
            </a:r>
            <a:r>
              <a:rPr lang="nl-NL" sz="2200" dirty="0" smtClean="0"/>
              <a:t> points (</a:t>
            </a:r>
            <a:r>
              <a:rPr lang="nl-NL" sz="2200" dirty="0" err="1" smtClean="0"/>
              <a:t>reprocessed</a:t>
            </a:r>
            <a:r>
              <a:rPr lang="nl-NL" sz="2200" dirty="0" smtClean="0"/>
              <a:t>)</a:t>
            </a:r>
          </a:p>
          <a:p>
            <a:r>
              <a:rPr lang="nl-NL" sz="2200" dirty="0" err="1" smtClean="0"/>
              <a:t>Dense</a:t>
            </a:r>
            <a:r>
              <a:rPr lang="nl-NL" sz="2200" dirty="0" smtClean="0"/>
              <a:t> sampling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err="1" smtClean="0"/>
              <a:t>allow</a:t>
            </a:r>
            <a:r>
              <a:rPr lang="nl-NL" sz="2200" dirty="0" smtClean="0"/>
              <a:t> </a:t>
            </a:r>
            <a:r>
              <a:rPr lang="nl-NL" sz="2200" dirty="0" err="1" smtClean="0"/>
              <a:t>for</a:t>
            </a:r>
            <a:r>
              <a:rPr lang="nl-NL" sz="2200" dirty="0" smtClean="0"/>
              <a:t> </a:t>
            </a:r>
            <a:r>
              <a:rPr lang="nl-NL" sz="2200" dirty="0" err="1" smtClean="0"/>
              <a:t>Bilinear</a:t>
            </a:r>
            <a:r>
              <a:rPr lang="nl-NL" sz="2200" dirty="0" smtClean="0"/>
              <a:t> </a:t>
            </a:r>
            <a:r>
              <a:rPr lang="nl-NL" sz="2200" dirty="0" err="1" smtClean="0"/>
              <a:t>interpolation</a:t>
            </a:r>
            <a:endParaRPr lang="nl-NL" sz="2200" dirty="0" smtClean="0"/>
          </a:p>
        </p:txBody>
      </p:sp>
    </p:spTree>
    <p:extLst>
      <p:ext uri="{BB962C8B-B14F-4D97-AF65-F5344CB8AC3E}">
        <p14:creationId xmlns:p14="http://schemas.microsoft.com/office/powerpoint/2010/main" val="38790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NLGEO2004			vs.		NLGEO2018</a:t>
            </a:r>
            <a:endParaRPr lang="nl-NL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7" y="6215196"/>
            <a:ext cx="1245847" cy="57600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2" y="6213600"/>
            <a:ext cx="1646920" cy="576000"/>
          </a:xfrm>
          <a:prstGeom prst="rect">
            <a:avLst/>
          </a:prstGeom>
        </p:spPr>
      </p:pic>
      <p:pic>
        <p:nvPicPr>
          <p:cNvPr id="6" name="Picture 5" descr="H:\Projects\NEVREF\Correspondence\UserWorkshop\logo-mar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39" y="6213600"/>
            <a:ext cx="118451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Projects\NEVREF\Correspondence\UserWorkshop\STW-connecting-innovators-RGB-Transparant-kle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1" y="6213600"/>
            <a:ext cx="6780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977" y="6213600"/>
            <a:ext cx="78234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58329" cy="4525963"/>
          </a:xfrm>
        </p:spPr>
        <p:txBody>
          <a:bodyPr/>
          <a:lstStyle/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6230438" y="1600200"/>
            <a:ext cx="2585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Mean</a:t>
            </a:r>
            <a:r>
              <a:rPr lang="nl-NL" dirty="0" smtClean="0"/>
              <a:t>: 7.3 mm</a:t>
            </a:r>
          </a:p>
          <a:p>
            <a:endParaRPr lang="nl-NL" dirty="0" smtClean="0"/>
          </a:p>
          <a:p>
            <a:r>
              <a:rPr lang="nl-NL" dirty="0" smtClean="0">
                <a:sym typeface="Symbol"/>
              </a:rPr>
              <a:t> </a:t>
            </a:r>
            <a:r>
              <a:rPr lang="nl-NL" dirty="0" err="1" smtClean="0">
                <a:sym typeface="Symbol"/>
              </a:rPr>
              <a:t>Reprocessing</a:t>
            </a:r>
            <a:r>
              <a:rPr lang="nl-NL" dirty="0" smtClean="0">
                <a:sym typeface="Symbol"/>
              </a:rPr>
              <a:t> GNSS </a:t>
            </a:r>
            <a:r>
              <a:rPr lang="nl-NL" dirty="0" err="1" smtClean="0">
                <a:sym typeface="Symbol"/>
              </a:rPr>
              <a:t>leveling</a:t>
            </a:r>
            <a:r>
              <a:rPr lang="nl-NL" dirty="0" smtClean="0">
                <a:sym typeface="Symbol"/>
              </a:rPr>
              <a:t> points NWP5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8" y="1135686"/>
            <a:ext cx="5371429" cy="49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</TotalTime>
  <Words>441</Words>
  <Application>Microsoft Office PowerPoint</Application>
  <PresentationFormat>Diavoorstelling (4:3)</PresentationFormat>
  <Paragraphs>91</Paragraphs>
  <Slides>11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Office Theme</vt:lpstr>
      <vt:lpstr>Custom Design</vt:lpstr>
      <vt:lpstr>1_Custom Design</vt:lpstr>
      <vt:lpstr>2_Custom Design</vt:lpstr>
      <vt:lpstr>3_Custom Design</vt:lpstr>
      <vt:lpstr>PowerPoint-presentatie</vt:lpstr>
      <vt:lpstr>NLGEO2018 – a new quasi-geoid</vt:lpstr>
      <vt:lpstr>What is NAP?</vt:lpstr>
      <vt:lpstr>NLGEO2004   vs.  NLGEO2018</vt:lpstr>
      <vt:lpstr>NLGEO2004   vs.  NLGEO2018</vt:lpstr>
      <vt:lpstr>NLGEO2004   vs.  NLGEO2018</vt:lpstr>
      <vt:lpstr>NLGEO2004   vs.  NLGEO2018</vt:lpstr>
      <vt:lpstr>NLGEO2004   vs.  NLGEO2018</vt:lpstr>
      <vt:lpstr>NLGEO2004   vs.  NLGEO2018</vt:lpstr>
      <vt:lpstr>Validation</vt:lpstr>
      <vt:lpstr>Deliverables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   </dc:creator>
  <cp:lastModifiedBy>Alberts, Bas (CIV)</cp:lastModifiedBy>
  <cp:revision>152</cp:revision>
  <dcterms:created xsi:type="dcterms:W3CDTF">2015-07-09T11:57:30Z</dcterms:created>
  <dcterms:modified xsi:type="dcterms:W3CDTF">2018-06-28T13:26:29Z</dcterms:modified>
</cp:coreProperties>
</file>